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3" r:id="rId6"/>
  </p:sldMasterIdLst>
  <p:notesMasterIdLst>
    <p:notesMasterId r:id="rId9"/>
  </p:notesMasterIdLst>
  <p:sldIdLst>
    <p:sldId id="259" r:id="rId7"/>
    <p:sldId id="257" r:id="rId8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427E"/>
    <a:srgbClr val="FC88B7"/>
    <a:srgbClr val="D9D9D9"/>
    <a:srgbClr val="92D050"/>
    <a:srgbClr val="71A30D"/>
    <a:srgbClr val="FFFFFF"/>
    <a:srgbClr val="241414"/>
    <a:srgbClr val="4D2230"/>
    <a:srgbClr val="780634"/>
    <a:srgbClr val="A37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FD48B-2AE9-29B5-2CCD-DEA16DE4F7E8}" v="67" dt="2023-03-28T13:16:38.437"/>
    <p1510:client id="{6E941F38-1A4B-9B22-1525-99BB868FF74C}" v="12" dt="2023-03-28T08:15:20.917"/>
    <p1510:client id="{85A3932D-DB1B-8000-C132-768EF60417EA}" v="19" dt="2023-03-27T13:46:35.808"/>
    <p1510:client id="{87390B03-0465-F94B-D774-8C991A057F0F}" v="804" dt="2023-03-27T13:21:51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515"/>
  </p:normalViewPr>
  <p:slideViewPr>
    <p:cSldViewPr snapToGrid="0" snapToObjects="1">
      <p:cViewPr varScale="1">
        <p:scale>
          <a:sx n="77" d="100"/>
          <a:sy n="77" d="100"/>
        </p:scale>
        <p:origin x="1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customXml" Target="../customXml/item5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63DAC-DD4F-E847-B5D1-719D8C173695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1C7C-B7F5-4848-BC05-ADEEF37FA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1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B1C7C-B7F5-4848-BC05-ADEEF37FAE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9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3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0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4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1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4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8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2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5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9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hildspeechbedfordshire.nhs.uk/how-to-refer/early-advice-sessions/" TargetMode="External"/><Relationship Id="rId4" Type="http://schemas.openxmlformats.org/officeDocument/2006/relationships/hyperlink" Target="https://www.eventbrite.co.uk/o/cbc-south-childrens-centre-antenatal-3405896244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365E4D-211C-E34B-BB86-F8AE0682C708}"/>
              </a:ext>
            </a:extLst>
          </p:cNvPr>
          <p:cNvSpPr txBox="1"/>
          <p:nvPr/>
        </p:nvSpPr>
        <p:spPr>
          <a:xfrm>
            <a:off x="132844" y="1409930"/>
            <a:ext cx="2108472" cy="477353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solidFill>
              <a:srgbClr val="FC88B7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Comic Sans MS"/>
                <a:cs typeface="Cordia New"/>
              </a:rPr>
              <a:t>Monday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80E7DC-AE7B-0E68-B97F-EFBA8C815D25}"/>
              </a:ext>
            </a:extLst>
          </p:cNvPr>
          <p:cNvSpPr/>
          <p:nvPr/>
        </p:nvSpPr>
        <p:spPr>
          <a:xfrm>
            <a:off x="10583337" y="3015042"/>
            <a:ext cx="2107437" cy="735604"/>
          </a:xfrm>
          <a:prstGeom prst="rect">
            <a:avLst/>
          </a:prstGeom>
          <a:solidFill>
            <a:srgbClr val="71A30D">
              <a:alpha val="5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1600" b="1" u="sng" dirty="0" err="1">
                <a:latin typeface="Calibri"/>
                <a:ea typeface="Segoe UI"/>
                <a:cs typeface="Segoe UI"/>
              </a:rPr>
              <a:t>Chattertots</a:t>
            </a:r>
            <a:r>
              <a:rPr lang="en-US" sz="1600" b="1" u="sng" dirty="0">
                <a:latin typeface="Calibri"/>
                <a:ea typeface="Segoe UI"/>
                <a:cs typeface="Segoe UI"/>
              </a:rPr>
              <a:t>​</a:t>
            </a:r>
          </a:p>
          <a:p>
            <a:pPr algn="ctr"/>
            <a:r>
              <a:rPr lang="en-US" sz="1400" dirty="0">
                <a:latin typeface="Calibri"/>
                <a:ea typeface="Segoe UI"/>
                <a:cs typeface="Segoe UI"/>
              </a:rPr>
              <a:t>3/5 &amp; 24​/5</a:t>
            </a:r>
          </a:p>
          <a:p>
            <a:pPr algn="ctr"/>
            <a:r>
              <a:rPr lang="en-US" sz="1400" dirty="0">
                <a:cs typeface="Segoe UI"/>
              </a:rPr>
              <a:t>1:15 – 2:45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A6D87D-8524-D943-AC20-E30ACE311651}"/>
              </a:ext>
            </a:extLst>
          </p:cNvPr>
          <p:cNvSpPr txBox="1"/>
          <p:nvPr/>
        </p:nvSpPr>
        <p:spPr>
          <a:xfrm>
            <a:off x="1627595" y="151412"/>
            <a:ext cx="976565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u="sng" dirty="0">
                <a:solidFill>
                  <a:srgbClr val="FFFFFF"/>
                </a:solidFill>
                <a:latin typeface="Comic Sans MS"/>
                <a:cs typeface="Calibri"/>
              </a:rPr>
              <a:t>Leighton Buzzard Children’s Centre</a:t>
            </a:r>
          </a:p>
          <a:p>
            <a:pPr algn="ctr"/>
            <a:r>
              <a:rPr lang="en-US" sz="2800" b="1" u="sng" dirty="0">
                <a:solidFill>
                  <a:srgbClr val="FFFFFF"/>
                </a:solidFill>
                <a:latin typeface="Comic Sans MS"/>
                <a:cs typeface="Calibri"/>
              </a:rPr>
              <a:t>17</a:t>
            </a:r>
            <a:r>
              <a:rPr lang="en-US" sz="2800" b="1" u="sng" baseline="30000" dirty="0">
                <a:solidFill>
                  <a:srgbClr val="FFFFFF"/>
                </a:solidFill>
                <a:latin typeface="Comic Sans MS"/>
                <a:cs typeface="Calibri"/>
              </a:rPr>
              <a:t>th</a:t>
            </a:r>
            <a:r>
              <a:rPr lang="en-US" sz="2800" b="1" u="sng" dirty="0">
                <a:solidFill>
                  <a:srgbClr val="FFFFFF"/>
                </a:solidFill>
                <a:latin typeface="Comic Sans MS"/>
                <a:cs typeface="Calibri"/>
              </a:rPr>
              <a:t> April – 21</a:t>
            </a:r>
            <a:r>
              <a:rPr lang="en-US" sz="2800" b="1" u="sng" baseline="30000" dirty="0">
                <a:solidFill>
                  <a:srgbClr val="FFFFFF"/>
                </a:solidFill>
                <a:latin typeface="Comic Sans MS"/>
                <a:cs typeface="Calibri"/>
              </a:rPr>
              <a:t>st</a:t>
            </a:r>
            <a:r>
              <a:rPr lang="en-US" sz="2800" b="1" u="sng" dirty="0">
                <a:solidFill>
                  <a:srgbClr val="FFFFFF"/>
                </a:solidFill>
                <a:latin typeface="Comic Sans MS"/>
                <a:cs typeface="Calibri"/>
              </a:rPr>
              <a:t> July 2023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F9D30B-CDC2-2B41-87F0-62157E44FCC4}"/>
              </a:ext>
            </a:extLst>
          </p:cNvPr>
          <p:cNvSpPr txBox="1"/>
          <p:nvPr/>
        </p:nvSpPr>
        <p:spPr>
          <a:xfrm>
            <a:off x="-5059505" y="1558267"/>
            <a:ext cx="205504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400" b="1" u="sng" dirty="0">
              <a:latin typeface="Cordia New"/>
              <a:cs typeface="Cordia New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BCDC4E-8C1A-B220-355C-816E5D779B26}"/>
              </a:ext>
            </a:extLst>
          </p:cNvPr>
          <p:cNvSpPr/>
          <p:nvPr/>
        </p:nvSpPr>
        <p:spPr>
          <a:xfrm>
            <a:off x="2342194" y="1957949"/>
            <a:ext cx="1985000" cy="6596757"/>
          </a:xfrm>
          <a:prstGeom prst="rect">
            <a:avLst/>
          </a:prstGeom>
          <a:solidFill>
            <a:srgbClr val="D9D9D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  <a:t>Little Explorers</a:t>
            </a:r>
            <a:b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Walking – 5 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cs typeface="Calibri"/>
              </a:rPr>
              <a:t>yrs</a:t>
            </a:r>
            <a:endParaRPr lang="en-US" b="1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10:00 - 11:30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</a:br>
            <a:endParaRPr lang="en-US" i="1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  <a:t>Baby Weighing</a:t>
            </a:r>
            <a:b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6 weeks+</a:t>
            </a: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 Bookable</a:t>
            </a: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appointments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1:45 - 3:30</a:t>
            </a:r>
          </a:p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E3B5D1-F926-4F86-A4AB-BAE30E0C7293}"/>
              </a:ext>
            </a:extLst>
          </p:cNvPr>
          <p:cNvSpPr/>
          <p:nvPr/>
        </p:nvSpPr>
        <p:spPr>
          <a:xfrm>
            <a:off x="8556741" y="1963863"/>
            <a:ext cx="1919492" cy="6583950"/>
          </a:xfrm>
          <a:prstGeom prst="rect">
            <a:avLst/>
          </a:prstGeom>
          <a:solidFill>
            <a:srgbClr val="D9D9D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  <a:t>Breastfeeding </a:t>
            </a:r>
          </a:p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  <a:t>Brasserie​</a:t>
            </a:r>
            <a:b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BF baby only​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10:00 - 11:30</a:t>
            </a:r>
          </a:p>
          <a:p>
            <a:pPr algn="ctr"/>
            <a:endParaRPr lang="en-US" b="1" u="sng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  <a:t>Time for Two’s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2 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cs typeface="Calibri"/>
              </a:rPr>
              <a:t>yrs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 old </a:t>
            </a: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5-week course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16 June – 7 July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10:00 - 11:30</a:t>
            </a:r>
          </a:p>
          <a:p>
            <a:pPr algn="ctr"/>
            <a:endParaRPr lang="en-US" b="1" u="sng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  <a:t>Baby Explorers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Established walking - 2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Yrs</a:t>
            </a:r>
            <a:endParaRPr lang="en-US" b="1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1:30 – 3:00  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Not on: 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21 April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21 July</a:t>
            </a:r>
          </a:p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8BB84D-1024-6A41-9C05-653E702FAD46}"/>
              </a:ext>
            </a:extLst>
          </p:cNvPr>
          <p:cNvSpPr txBox="1"/>
          <p:nvPr/>
        </p:nvSpPr>
        <p:spPr>
          <a:xfrm>
            <a:off x="13224365" y="1226785"/>
            <a:ext cx="195031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000" b="1" u="sng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FF2786-817B-3525-EC0C-E654817DC3A8}"/>
              </a:ext>
            </a:extLst>
          </p:cNvPr>
          <p:cNvSpPr txBox="1"/>
          <p:nvPr/>
        </p:nvSpPr>
        <p:spPr>
          <a:xfrm>
            <a:off x="10599975" y="3871671"/>
            <a:ext cx="2095205" cy="1908215"/>
          </a:xfrm>
          <a:prstGeom prst="rect">
            <a:avLst/>
          </a:prstGeom>
          <a:solidFill>
            <a:srgbClr val="71A30D">
              <a:alpha val="55000"/>
            </a:srgbClr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  <a:ea typeface="+mn-lt"/>
                <a:cs typeface="+mn-lt"/>
              </a:rPr>
              <a:t>Antenatal Support </a:t>
            </a:r>
            <a:endParaRPr lang="en-US" sz="1600" b="1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1600" b="1" u="sng" dirty="0">
                <a:solidFill>
                  <a:schemeClr val="bg1"/>
                </a:solidFill>
                <a:ea typeface="+mn-lt"/>
                <a:cs typeface="+mn-lt"/>
              </a:rPr>
              <a:t>Bump, Birth, and Baby Stuff </a:t>
            </a:r>
            <a:endParaRPr lang="en-US" sz="1600" b="1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For dates and further info please see </a:t>
            </a:r>
          </a:p>
          <a:p>
            <a:pPr algn="ctr"/>
            <a:r>
              <a:rPr lang="en-GB" sz="14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CBC South Children's Centre Antenatal Events | Eventbrite</a:t>
            </a:r>
            <a:endParaRPr lang="en-GB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B50E64-DFCC-2544-BE58-E6103C88EA55}"/>
              </a:ext>
            </a:extLst>
          </p:cNvPr>
          <p:cNvSpPr txBox="1"/>
          <p:nvPr/>
        </p:nvSpPr>
        <p:spPr>
          <a:xfrm>
            <a:off x="10617217" y="5880813"/>
            <a:ext cx="2090749" cy="2308324"/>
          </a:xfrm>
          <a:prstGeom prst="rect">
            <a:avLst/>
          </a:prstGeom>
          <a:solidFill>
            <a:srgbClr val="71A30D">
              <a:alpha val="55000"/>
            </a:srgbClr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  <a:latin typeface="Calibri"/>
                <a:cs typeface="Cordia New"/>
              </a:rPr>
              <a:t>Speech &amp; Language Support </a:t>
            </a:r>
            <a:br>
              <a:rPr lang="en-US" sz="2000" b="1" u="sng" dirty="0">
                <a:solidFill>
                  <a:schemeClr val="bg1"/>
                </a:solidFill>
                <a:latin typeface="Calibri"/>
                <a:cs typeface="Cordia New"/>
              </a:rPr>
            </a:b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Book an early advice session with  a speech and language therapist</a:t>
            </a:r>
            <a:b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Please contact</a:t>
            </a:r>
            <a:br>
              <a:rPr lang="en-US" sz="1400" b="1" dirty="0">
                <a:ea typeface="+mn-lt"/>
                <a:cs typeface="+mn-lt"/>
              </a:rPr>
            </a:br>
            <a:r>
              <a:rPr lang="en-US" sz="1400" dirty="0">
                <a:ea typeface="+mn-lt"/>
                <a:cs typeface="+mn-lt"/>
              </a:rPr>
              <a:t> </a:t>
            </a:r>
            <a:r>
              <a:rPr lang="en-GB" sz="1400" u="sng" dirty="0">
                <a:ea typeface="+mn-lt"/>
                <a:cs typeface="+mn-lt"/>
                <a:hlinkClick r:id="rId5"/>
              </a:rPr>
              <a:t>https://childspeechbedfordshire.nhs.uk/how-to-refer/early-advice-sessions/</a:t>
            </a:r>
            <a:r>
              <a:rPr lang="en-GB" sz="1400" b="1" dirty="0">
                <a:ea typeface="+mn-lt"/>
                <a:cs typeface="+mn-lt"/>
              </a:rPr>
              <a:t> </a:t>
            </a:r>
            <a:endParaRPr lang="en-US" sz="1400" dirty="0">
              <a:ea typeface="+mn-lt"/>
              <a:cs typeface="+mn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5CAD5D6-E4EC-9762-E7CC-39974697A598}"/>
              </a:ext>
            </a:extLst>
          </p:cNvPr>
          <p:cNvSpPr txBox="1"/>
          <p:nvPr/>
        </p:nvSpPr>
        <p:spPr>
          <a:xfrm>
            <a:off x="10629437" y="8300289"/>
            <a:ext cx="2081044" cy="1169551"/>
          </a:xfrm>
          <a:prstGeom prst="rect">
            <a:avLst/>
          </a:prstGeom>
          <a:solidFill>
            <a:srgbClr val="71A30D">
              <a:alpha val="55000"/>
            </a:srgbClr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u="sng" dirty="0">
                <a:solidFill>
                  <a:schemeClr val="bg1"/>
                </a:solidFill>
                <a:latin typeface="Calibri"/>
                <a:cs typeface="Calibri"/>
              </a:rPr>
              <a:t>Developmental Reviews -  0-19 Health Team </a:t>
            </a:r>
            <a:endParaRPr lang="en-US" sz="14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/>
                <a:cs typeface="Calibri"/>
              </a:rPr>
              <a:t>By appointment from the Health team only on</a:t>
            </a:r>
            <a:endParaRPr lang="en-US">
              <a:solidFill>
                <a:schemeClr val="bg1"/>
              </a:solidFill>
              <a:latin typeface="Calibri Light" panose="020F0302020204030204"/>
              <a:cs typeface="Calibri Light" panose="020F0302020204030204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/>
                <a:cs typeface="Calibri"/>
              </a:rPr>
              <a:t> 0300 555 0606</a:t>
            </a:r>
            <a:endParaRPr lang="en-US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6159A3-60DF-4796-A929-5928E04CD640}"/>
              </a:ext>
            </a:extLst>
          </p:cNvPr>
          <p:cNvSpPr/>
          <p:nvPr/>
        </p:nvSpPr>
        <p:spPr>
          <a:xfrm>
            <a:off x="10588084" y="1443212"/>
            <a:ext cx="2099568" cy="611599"/>
          </a:xfrm>
          <a:prstGeom prst="rect">
            <a:avLst/>
          </a:prstGeom>
          <a:solidFill>
            <a:srgbClr val="71A30D">
              <a:alpha val="5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b="1" u="sng" dirty="0">
                <a:solidFill>
                  <a:schemeClr val="bg1"/>
                </a:solidFill>
              </a:rPr>
              <a:t>First Aid Course</a:t>
            </a:r>
            <a:endParaRPr lang="en-GB" sz="1600" b="1" u="sng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24th June, £10 cost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AE6FCE-AC36-E3ED-3E71-4E932EA11419}"/>
              </a:ext>
            </a:extLst>
          </p:cNvPr>
          <p:cNvSpPr/>
          <p:nvPr/>
        </p:nvSpPr>
        <p:spPr>
          <a:xfrm>
            <a:off x="128313" y="1961878"/>
            <a:ext cx="2097961" cy="7563141"/>
          </a:xfrm>
          <a:prstGeom prst="rect">
            <a:avLst/>
          </a:prstGeom>
          <a:solidFill>
            <a:srgbClr val="D9D9D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  <a:t>Busy Bees </a:t>
            </a:r>
            <a:endParaRPr lang="en-US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Up to 5 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cs typeface="Calibri"/>
              </a:rPr>
              <a:t>yrs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 old</a:t>
            </a: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Meadow Way</a:t>
            </a:r>
            <a:br>
              <a:rPr lang="en-US" i="1" dirty="0">
                <a:solidFill>
                  <a:schemeClr val="tx2">
                    <a:lumMod val="50000"/>
                  </a:schemeClr>
                </a:solidFill>
                <a:cs typeface="Calibri"/>
              </a:rPr>
            </a:br>
            <a:r>
              <a:rPr lang="en-US" i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Community Centre</a:t>
            </a:r>
            <a:br>
              <a:rPr lang="en-US" i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9:30 – 11:00</a:t>
            </a:r>
          </a:p>
          <a:p>
            <a:pPr algn="ctr"/>
            <a:endParaRPr lang="en-US" b="1" u="sng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Baby and Me</a:t>
            </a:r>
            <a:br>
              <a:rPr lang="en-US" b="1" u="sng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Birth to 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pre-crawling</a:t>
            </a:r>
            <a:endParaRPr lang="en-US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1:30 – 2:45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Not on: 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1, 8 &amp; 29 May</a:t>
            </a:r>
            <a:endParaRPr lang="en-US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  <a:t>B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aby Days</a:t>
            </a:r>
          </a:p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0-3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cs typeface="Calibri"/>
              </a:rPr>
              <a:t>mths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</a:br>
            <a:r>
              <a:rPr lang="en-US" i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6-week course</a:t>
            </a:r>
            <a:br>
              <a:rPr lang="en-US" i="1" dirty="0">
                <a:solidFill>
                  <a:schemeClr val="tx2">
                    <a:lumMod val="50000"/>
                  </a:schemeClr>
                </a:solidFill>
                <a:cs typeface="Calibri"/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5 Jun – 10 July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1:30 – 3:00</a:t>
            </a:r>
          </a:p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Starting Solids </a:t>
            </a:r>
            <a:br>
              <a:rPr lang="en-US" b="1" u="sng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4 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cs typeface="Calibri"/>
              </a:rPr>
              <a:t>mths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+ 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17/4 Virtual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22/5 Face to Face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19/6 Virtual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17/7 Face to Face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1:30 – 3:00 </a:t>
            </a:r>
            <a:endParaRPr lang="en-US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endParaRPr lang="en-US" dirty="0">
              <a:solidFill>
                <a:srgbClr val="241414"/>
              </a:solidFill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ACE51A-07B3-9CF1-984C-83F7E2CDFDC2}"/>
              </a:ext>
            </a:extLst>
          </p:cNvPr>
          <p:cNvSpPr/>
          <p:nvPr/>
        </p:nvSpPr>
        <p:spPr>
          <a:xfrm>
            <a:off x="10588082" y="2176158"/>
            <a:ext cx="2113363" cy="731902"/>
          </a:xfrm>
          <a:prstGeom prst="rect">
            <a:avLst/>
          </a:prstGeom>
          <a:solidFill>
            <a:srgbClr val="71A30D">
              <a:alpha val="5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b="1" u="sng" dirty="0">
                <a:solidFill>
                  <a:schemeClr val="bg1"/>
                </a:solidFill>
                <a:cs typeface="Calibri Light"/>
              </a:rPr>
              <a:t>SEND Coffee Drop-In</a:t>
            </a:r>
            <a:br>
              <a:rPr lang="en-GB" sz="1600" b="1" u="sng" dirty="0">
                <a:solidFill>
                  <a:schemeClr val="bg1"/>
                </a:solidFill>
                <a:cs typeface="Calibri Light"/>
              </a:rPr>
            </a:br>
            <a:r>
              <a:rPr lang="en-GB" sz="1400" b="1" dirty="0">
                <a:solidFill>
                  <a:schemeClr val="bg1"/>
                </a:solidFill>
                <a:cs typeface="Calibri Light"/>
              </a:rPr>
              <a:t>20/4, 18/5, 15/6, 13/7</a:t>
            </a:r>
            <a:endParaRPr lang="en-GB" sz="1400" dirty="0">
              <a:solidFill>
                <a:schemeClr val="bg1"/>
              </a:solidFill>
              <a:cs typeface="Calibri Light"/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  <a:cs typeface="Calibri Light"/>
              </a:rPr>
              <a:t>1:30 – 3:00</a:t>
            </a:r>
          </a:p>
          <a:p>
            <a:pPr algn="ctr"/>
            <a:endParaRPr lang="en-GB" sz="1400" dirty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162F23-D223-4257-2255-D5CE15596F6D}"/>
              </a:ext>
            </a:extLst>
          </p:cNvPr>
          <p:cNvSpPr/>
          <p:nvPr/>
        </p:nvSpPr>
        <p:spPr>
          <a:xfrm>
            <a:off x="6579786" y="1970756"/>
            <a:ext cx="1855264" cy="6597745"/>
          </a:xfrm>
          <a:prstGeom prst="rect">
            <a:avLst/>
          </a:prstGeom>
          <a:solidFill>
            <a:srgbClr val="D9D9D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  <a:t>MENCAP ​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Up to 5 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cs typeface="Calibri"/>
              </a:rPr>
              <a:t>yrs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​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 Opportunity 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Play Group​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</a:br>
            <a:r>
              <a:rPr lang="en-US" i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Term time only​</a:t>
            </a:r>
            <a:endParaRPr lang="en-US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10:00 - 11:30 </a:t>
            </a:r>
            <a:endParaRPr lang="en-US" sz="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endParaRPr lang="en-US" sz="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  <a:t>REVIVE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Wellbeing Group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20 April – 25 May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8 June - 13 July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10:00 – 11:30 </a:t>
            </a:r>
            <a:endParaRPr lang="en-US" sz="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endParaRPr lang="en-US" sz="800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Storymakers</a:t>
            </a:r>
            <a:endParaRPr lang="en-US" b="1" dirty="0" err="1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18 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mths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 – 5 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yrs</a:t>
            </a:r>
            <a:endParaRPr lang="en-US" b="1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dirty="0" err="1">
                <a:solidFill>
                  <a:schemeClr val="tx2">
                    <a:lumMod val="50000"/>
                  </a:schemeClr>
                </a:solidFill>
                <a:cs typeface="Calibri"/>
              </a:rPr>
              <a:t>Greenleas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 School, Linslade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10:00 – 11:00</a:t>
            </a:r>
            <a:endParaRPr lang="en-GB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endParaRPr lang="en-US" sz="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  <a:t>Baby Massage</a:t>
            </a:r>
            <a:endParaRPr lang="en-US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5-week course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20 Apr – 18 May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  8 June – 6 July    </a:t>
            </a:r>
            <a:endParaRPr lang="en-GB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1:30 – 3:00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Cost £20  </a:t>
            </a:r>
            <a:endParaRPr lang="en-US" sz="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endParaRPr lang="en-GB" i="1" dirty="0">
              <a:solidFill>
                <a:schemeClr val="tx2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93981D-84EF-D49B-CA8E-D0BBAD9A2266}"/>
              </a:ext>
            </a:extLst>
          </p:cNvPr>
          <p:cNvSpPr/>
          <p:nvPr/>
        </p:nvSpPr>
        <p:spPr>
          <a:xfrm>
            <a:off x="4422176" y="1974596"/>
            <a:ext cx="2052816" cy="6587012"/>
          </a:xfrm>
          <a:prstGeom prst="rect">
            <a:avLst/>
          </a:prstGeom>
          <a:solidFill>
            <a:srgbClr val="D9D9D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  <a:t>Baby Sign</a:t>
            </a:r>
            <a:b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6-12 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cs typeface="Calibri"/>
              </a:rPr>
              <a:t>mths</a:t>
            </a:r>
            <a:endParaRPr lang="en-US" b="1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4-week course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19 April – 10 May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1:30 – 2:30 </a:t>
            </a:r>
          </a:p>
          <a:p>
            <a:pPr algn="ctr"/>
            <a:endParaRPr lang="en-US" sz="800" dirty="0">
              <a:solidFill>
                <a:srgbClr val="FFFFFF"/>
              </a:solidFill>
              <a:cs typeface="+mn-lt"/>
            </a:endParaRPr>
          </a:p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Baby Story &amp; Sign</a:t>
            </a:r>
            <a:br>
              <a:rPr lang="en-US" b="1" u="sng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12-18 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mths</a:t>
            </a:r>
            <a:endParaRPr lang="en-US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4-week course</a:t>
            </a:r>
            <a:endParaRPr lang="en-US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7 – 28 June</a:t>
            </a:r>
            <a:endParaRPr lang="en-US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1:30 – 2:30</a:t>
            </a:r>
          </a:p>
          <a:p>
            <a:pPr algn="ctr"/>
            <a:endParaRPr lang="en-US" sz="800" b="1" u="sng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cs typeface="Calibri"/>
              </a:rPr>
              <a:t>Playtime Fun</a:t>
            </a:r>
            <a:endParaRPr lang="en-US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Up to 5 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yrs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 old</a:t>
            </a: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    Astral Park        </a:t>
            </a: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Community Centre 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3 May – 19 July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cs typeface="Calibri"/>
              </a:rPr>
              <a:t>1:30 – 3:00</a:t>
            </a:r>
          </a:p>
          <a:p>
            <a:pPr algn="ctr"/>
            <a:endParaRPr lang="en-US" sz="800" b="1" u="sng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Parent Puzzle</a:t>
            </a:r>
            <a:endParaRPr lang="en-US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2-5 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yrs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 old</a:t>
            </a:r>
            <a:endParaRPr lang="en-US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11-week course</a:t>
            </a:r>
            <a:endParaRPr lang="en-US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19 Apr – 5 July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9:30 – 11:30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Creche available</a:t>
            </a:r>
          </a:p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endParaRPr lang="en-US" i="1" dirty="0">
              <a:solidFill>
                <a:srgbClr val="BAE0DC"/>
              </a:solidFill>
              <a:cs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C1F612-E85F-4552-6F52-9A017518AB10}"/>
              </a:ext>
            </a:extLst>
          </p:cNvPr>
          <p:cNvSpPr txBox="1"/>
          <p:nvPr/>
        </p:nvSpPr>
        <p:spPr>
          <a:xfrm>
            <a:off x="2335717" y="1408172"/>
            <a:ext cx="1983782" cy="477353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solidFill>
              <a:srgbClr val="FC88B7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Comic Sans MS"/>
                <a:cs typeface="Cordia New"/>
              </a:rPr>
              <a:t>Tuesday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E3C8BA8-60EE-567E-DDE8-94E4C62BDA04}"/>
              </a:ext>
            </a:extLst>
          </p:cNvPr>
          <p:cNvSpPr txBox="1"/>
          <p:nvPr/>
        </p:nvSpPr>
        <p:spPr>
          <a:xfrm>
            <a:off x="4427750" y="1425542"/>
            <a:ext cx="2039200" cy="477353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solidFill>
              <a:srgbClr val="FC88B7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Comic Sans MS"/>
                <a:cs typeface="Cordia New"/>
              </a:rPr>
              <a:t>Wednesday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C70B424-C886-7B51-C142-D32B484D94C7}"/>
              </a:ext>
            </a:extLst>
          </p:cNvPr>
          <p:cNvSpPr txBox="1"/>
          <p:nvPr/>
        </p:nvSpPr>
        <p:spPr>
          <a:xfrm>
            <a:off x="6575204" y="1425541"/>
            <a:ext cx="1859092" cy="477353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solidFill>
              <a:srgbClr val="FC88B7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Comic Sans MS"/>
                <a:cs typeface="Cordia New"/>
              </a:rPr>
              <a:t>Thursday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51384E-9D46-6E8C-5737-74444C72F85A}"/>
              </a:ext>
            </a:extLst>
          </p:cNvPr>
          <p:cNvSpPr txBox="1"/>
          <p:nvPr/>
        </p:nvSpPr>
        <p:spPr>
          <a:xfrm>
            <a:off x="8556404" y="1423783"/>
            <a:ext cx="1914509" cy="475520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solidFill>
              <a:srgbClr val="FC88B7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Comic Sans MS"/>
                <a:cs typeface="Cordia New"/>
              </a:rPr>
              <a:t>Friday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B70EE-89AF-DF0E-4B26-64CF73C9A0DE}"/>
              </a:ext>
            </a:extLst>
          </p:cNvPr>
          <p:cNvSpPr txBox="1"/>
          <p:nvPr/>
        </p:nvSpPr>
        <p:spPr>
          <a:xfrm>
            <a:off x="-3097336" y="81390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  <a:cs typeface="Segoe 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C9E5D0-C21E-5C0F-5A55-A55DC4A15F58}"/>
              </a:ext>
            </a:extLst>
          </p:cNvPr>
          <p:cNvSpPr txBox="1"/>
          <p:nvPr/>
        </p:nvSpPr>
        <p:spPr>
          <a:xfrm>
            <a:off x="2339469" y="8639062"/>
            <a:ext cx="8141349" cy="877356"/>
          </a:xfrm>
          <a:prstGeom prst="rect">
            <a:avLst/>
          </a:prstGeom>
          <a:solidFill>
            <a:srgbClr val="71A30D">
              <a:alpha val="55000"/>
            </a:srgbClr>
          </a:solidFill>
          <a:ln>
            <a:solidFill>
              <a:srgbClr val="FC88B7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  <a:latin typeface="Comic Sans MS"/>
                <a:cs typeface="Cordia New"/>
              </a:rPr>
              <a:t>All sessions are BOOKING ONLY. Please call 0300 300 8880</a:t>
            </a:r>
            <a:br>
              <a:rPr lang="en-US" dirty="0">
                <a:latin typeface="Comic Sans MS"/>
                <a:cs typeface="Cordia New"/>
              </a:rPr>
            </a:br>
            <a:r>
              <a:rPr lang="en-US" i="1" dirty="0">
                <a:solidFill>
                  <a:schemeClr val="bg1"/>
                </a:solidFill>
                <a:latin typeface="Comic Sans MS"/>
                <a:cs typeface="Calibri"/>
              </a:rPr>
              <a:t>Stay &amp; Play sessions - £1 / family</a:t>
            </a:r>
            <a:endParaRPr lang="en-US">
              <a:solidFill>
                <a:schemeClr val="bg1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5" name="Graphic 5" descr="Frangipani outline">
            <a:extLst>
              <a:ext uri="{FF2B5EF4-FFF2-40B4-BE49-F238E27FC236}">
                <a16:creationId xmlns:a16="http://schemas.microsoft.com/office/drawing/2014/main" id="{17CEC36C-C2F5-5227-FB50-E9A051192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-1320000">
            <a:off x="2574663" y="5186041"/>
            <a:ext cx="547383" cy="606105"/>
          </a:xfrm>
          <a:prstGeom prst="rect">
            <a:avLst/>
          </a:prstGeom>
        </p:spPr>
      </p:pic>
      <p:pic>
        <p:nvPicPr>
          <p:cNvPr id="6" name="Graphic 5" descr="Frangipani outline">
            <a:extLst>
              <a:ext uri="{FF2B5EF4-FFF2-40B4-BE49-F238E27FC236}">
                <a16:creationId xmlns:a16="http://schemas.microsoft.com/office/drawing/2014/main" id="{B2C79FE9-3FFC-9CF8-1EB8-E1CD02222F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320000">
            <a:off x="3227663" y="5811472"/>
            <a:ext cx="782274" cy="782274"/>
          </a:xfrm>
          <a:prstGeom prst="rect">
            <a:avLst/>
          </a:prstGeom>
        </p:spPr>
      </p:pic>
      <p:pic>
        <p:nvPicPr>
          <p:cNvPr id="7" name="Graphic 5" descr="Frangipani outline">
            <a:extLst>
              <a:ext uri="{FF2B5EF4-FFF2-40B4-BE49-F238E27FC236}">
                <a16:creationId xmlns:a16="http://schemas.microsoft.com/office/drawing/2014/main" id="{10C8FCF0-2048-47A4-AD05-A017AC3A1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-3540000">
            <a:off x="2615601" y="6387253"/>
            <a:ext cx="708869" cy="694189"/>
          </a:xfrm>
          <a:prstGeom prst="rect">
            <a:avLst/>
          </a:prstGeom>
        </p:spPr>
      </p:pic>
      <p:pic>
        <p:nvPicPr>
          <p:cNvPr id="8" name="Graphic 5" descr="Frangipani outline">
            <a:extLst>
              <a:ext uri="{FF2B5EF4-FFF2-40B4-BE49-F238E27FC236}">
                <a16:creationId xmlns:a16="http://schemas.microsoft.com/office/drawing/2014/main" id="{E7162F4E-1B5D-22AA-0C0B-295303336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140000">
            <a:off x="3624044" y="6927209"/>
            <a:ext cx="870358" cy="840997"/>
          </a:xfrm>
          <a:prstGeom prst="rect">
            <a:avLst/>
          </a:prstGeom>
        </p:spPr>
      </p:pic>
      <p:pic>
        <p:nvPicPr>
          <p:cNvPr id="11" name="Graphic 5" descr="Frangipani outline">
            <a:extLst>
              <a:ext uri="{FF2B5EF4-FFF2-40B4-BE49-F238E27FC236}">
                <a16:creationId xmlns:a16="http://schemas.microsoft.com/office/drawing/2014/main" id="{E5B8D683-2DE9-DF02-C87F-26A1563F0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5753" y="7734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9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CD8C29-C9FA-4140-9BA3-57758AAAE1DF}"/>
              </a:ext>
            </a:extLst>
          </p:cNvPr>
          <p:cNvSpPr/>
          <p:nvPr/>
        </p:nvSpPr>
        <p:spPr>
          <a:xfrm>
            <a:off x="243429" y="113289"/>
            <a:ext cx="6017510" cy="9374621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748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sz="1748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BA716F-0805-C84B-BF2C-A2B23D13E00C}"/>
              </a:ext>
            </a:extLst>
          </p:cNvPr>
          <p:cNvSpPr/>
          <p:nvPr/>
        </p:nvSpPr>
        <p:spPr>
          <a:xfrm>
            <a:off x="6526808" y="113289"/>
            <a:ext cx="6017508" cy="9374621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5592D-AE91-BF40-A3F1-4AB646063154}"/>
              </a:ext>
            </a:extLst>
          </p:cNvPr>
          <p:cNvSpPr txBox="1"/>
          <p:nvPr/>
        </p:nvSpPr>
        <p:spPr>
          <a:xfrm>
            <a:off x="245741" y="119053"/>
            <a:ext cx="5945737" cy="99411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500" b="1" dirty="0">
              <a:solidFill>
                <a:srgbClr val="022336"/>
              </a:solidFill>
              <a:cs typeface="Cordia New"/>
            </a:endParaRPr>
          </a:p>
          <a:p>
            <a:r>
              <a:rPr lang="en-GB" sz="1500" b="1" dirty="0">
                <a:solidFill>
                  <a:srgbClr val="022336"/>
                </a:solidFill>
                <a:latin typeface="Calibri"/>
                <a:cs typeface="Cordia New"/>
              </a:rPr>
              <a:t>•</a:t>
            </a:r>
            <a:r>
              <a:rPr lang="en-GB" sz="1400" b="1" dirty="0">
                <a:solidFill>
                  <a:srgbClr val="022336"/>
                </a:solidFill>
                <a:latin typeface="Calibri"/>
                <a:cs typeface="Cordia New"/>
              </a:rPr>
              <a:t> Baby &amp; Me - </a:t>
            </a:r>
            <a:r>
              <a:rPr lang="en-GB" sz="1400" b="1" dirty="0">
                <a:solidFill>
                  <a:srgbClr val="022336"/>
                </a:solidFill>
                <a:ea typeface="+mn-lt"/>
                <a:cs typeface="+mn-lt"/>
              </a:rPr>
              <a:t>Suitable from new-born to just crawling</a:t>
            </a:r>
            <a:endParaRPr lang="en-GB" sz="1400" b="1">
              <a:solidFill>
                <a:srgbClr val="022336"/>
              </a:solidFill>
              <a:cs typeface="Calibri"/>
            </a:endParaRPr>
          </a:p>
          <a:p>
            <a:r>
              <a:rPr lang="en-GB" sz="1400" dirty="0">
                <a:solidFill>
                  <a:srgbClr val="022336"/>
                </a:solidFill>
                <a:latin typeface="Calibri"/>
                <a:cs typeface="Cordia New"/>
              </a:rPr>
              <a:t>A warm, welcoming group where you can make new friends and your baby has opportunities to explore, sing and learn. </a:t>
            </a:r>
            <a:endParaRPr lang="en-US" sz="1400">
              <a:solidFill>
                <a:srgbClr val="022336"/>
              </a:solidFill>
              <a:latin typeface="Calibri"/>
              <a:cs typeface="Calibri"/>
            </a:endParaRPr>
          </a:p>
          <a:p>
            <a:r>
              <a:rPr lang="en-GB" sz="1400" dirty="0">
                <a:solidFill>
                  <a:srgbClr val="022336"/>
                </a:solidFill>
                <a:latin typeface="Calibri"/>
                <a:cs typeface="Cordia New"/>
              </a:rPr>
              <a:t>Drinks available for parents. </a:t>
            </a:r>
            <a:r>
              <a:rPr lang="en-GB" sz="1400" b="1" dirty="0">
                <a:solidFill>
                  <a:srgbClr val="022336"/>
                </a:solidFill>
                <a:latin typeface="Calibri"/>
                <a:cs typeface="Calibri"/>
              </a:rPr>
              <a:t>        </a:t>
            </a:r>
            <a:endParaRPr lang="en-US" sz="1400">
              <a:solidFill>
                <a:srgbClr val="022336"/>
              </a:solidFill>
              <a:latin typeface="Calibri"/>
              <a:cs typeface="Calibri"/>
            </a:endParaRPr>
          </a:p>
          <a:p>
            <a:r>
              <a:rPr lang="en-GB" sz="1400" b="1" dirty="0">
                <a:solidFill>
                  <a:srgbClr val="022336"/>
                </a:solidFill>
                <a:latin typeface="Calibri"/>
                <a:cs typeface="Calibri"/>
              </a:rPr>
              <a:t>• Baby Explorers – Crawling up to 2 years old children</a:t>
            </a:r>
            <a:endParaRPr lang="en-GB" sz="1400" b="1" dirty="0">
              <a:solidFill>
                <a:srgbClr val="022336"/>
              </a:solidFill>
              <a:ea typeface="+mn-lt"/>
              <a:cs typeface="+mn-lt"/>
            </a:endParaRPr>
          </a:p>
          <a:p>
            <a:r>
              <a:rPr lang="en-GB" sz="1400" dirty="0">
                <a:solidFill>
                  <a:srgbClr val="022336"/>
                </a:solidFill>
                <a:ea typeface="+mn-lt"/>
                <a:cs typeface="+mn-lt"/>
              </a:rPr>
              <a:t>A warm, welcoming group for more mobile babies with opportunities for your child to enhance their development via activities and singing and for parents to meet other parents.</a:t>
            </a:r>
            <a:r>
              <a:rPr lang="en-GB" sz="1400" b="1" dirty="0">
                <a:solidFill>
                  <a:srgbClr val="022336"/>
                </a:solidFill>
                <a:ea typeface="+mn-lt"/>
                <a:cs typeface="+mn-lt"/>
              </a:rPr>
              <a:t>    </a:t>
            </a:r>
            <a:endParaRPr lang="en-GB" sz="1400">
              <a:solidFill>
                <a:srgbClr val="022336"/>
              </a:solidFill>
              <a:cs typeface="Calibri"/>
            </a:endParaRPr>
          </a:p>
          <a:p>
            <a:r>
              <a:rPr lang="en-GB" sz="1400" b="1" dirty="0">
                <a:solidFill>
                  <a:srgbClr val="022336"/>
                </a:solidFill>
                <a:latin typeface="Calibri"/>
                <a:cs typeface="Cordia New"/>
              </a:rPr>
              <a:t>• Baby Self – Weigh </a:t>
            </a:r>
            <a:endParaRPr lang="en-GB" sz="1400" u="sng">
              <a:solidFill>
                <a:srgbClr val="022336"/>
              </a:solidFill>
              <a:latin typeface="Calibri"/>
              <a:cs typeface="Cordia New"/>
            </a:endParaRPr>
          </a:p>
          <a:p>
            <a:r>
              <a:rPr lang="en-GB" sz="1400" dirty="0">
                <a:solidFill>
                  <a:srgbClr val="022336"/>
                </a:solidFill>
                <a:latin typeface="Calibri"/>
                <a:cs typeface="Cordia New"/>
              </a:rPr>
              <a:t>Please note there will be no access to a health visitor. </a:t>
            </a:r>
            <a:endParaRPr lang="en-GB" sz="1400" b="1">
              <a:solidFill>
                <a:srgbClr val="022336"/>
              </a:solidFill>
              <a:latin typeface="Calibri"/>
              <a:cs typeface="Cordia New" panose="020B0304020202020204" pitchFamily="34" charset="-34"/>
            </a:endParaRPr>
          </a:p>
          <a:p>
            <a:r>
              <a:rPr lang="en-GB" sz="1400" dirty="0">
                <a:solidFill>
                  <a:srgbClr val="022336"/>
                </a:solidFill>
                <a:latin typeface="Calibri"/>
                <a:cs typeface="Cordia New"/>
              </a:rPr>
              <a:t>For any health or weight concerns you should contact the Children’s Community Health Hub on 0300 555 0606.</a:t>
            </a:r>
            <a:r>
              <a:rPr lang="en-GB" sz="1400" b="1" dirty="0">
                <a:solidFill>
                  <a:srgbClr val="022336"/>
                </a:solidFill>
                <a:latin typeface="Calibri"/>
                <a:cs typeface="Cordia New"/>
              </a:rPr>
              <a:t> </a:t>
            </a:r>
            <a:endParaRPr lang="en-GB" sz="1400" b="1">
              <a:solidFill>
                <a:srgbClr val="022336"/>
              </a:solidFill>
              <a:latin typeface="Calibri"/>
              <a:cs typeface="Cordia New" panose="020B0304020202020204" pitchFamily="34" charset="-34"/>
            </a:endParaRPr>
          </a:p>
          <a:p>
            <a:r>
              <a:rPr lang="en-GB" sz="1400" b="1" dirty="0">
                <a:solidFill>
                  <a:srgbClr val="022336"/>
                </a:solidFill>
                <a:latin typeface="Calibri"/>
                <a:cs typeface="Cordia New"/>
              </a:rPr>
              <a:t>• Breastfeeding Brasserie</a:t>
            </a:r>
          </a:p>
          <a:p>
            <a:r>
              <a:rPr lang="en-GB" sz="1400" dirty="0">
                <a:solidFill>
                  <a:srgbClr val="022336"/>
                </a:solidFill>
                <a:latin typeface="Calibri"/>
                <a:cs typeface="Cordia New"/>
              </a:rPr>
              <a:t>A breastfeeding support group, where you can gain advice from a member of the 0-19 Health Team and our Family Workers. </a:t>
            </a:r>
            <a:endParaRPr lang="en-GB" sz="1400">
              <a:solidFill>
                <a:srgbClr val="022336"/>
              </a:solidFill>
              <a:latin typeface="Calibri"/>
              <a:cs typeface="Cordia New" panose="020B0304020202020204" pitchFamily="34" charset="-34"/>
            </a:endParaRPr>
          </a:p>
          <a:p>
            <a:r>
              <a:rPr lang="en-GB" sz="1400" b="1" dirty="0">
                <a:solidFill>
                  <a:srgbClr val="022336"/>
                </a:solidFill>
                <a:latin typeface="Calibri"/>
                <a:cs typeface="Cordia New"/>
              </a:rPr>
              <a:t>• BBB - Our antenatal courses for expectant parents</a:t>
            </a:r>
          </a:p>
          <a:p>
            <a:r>
              <a:rPr lang="en-GB" sz="1400" dirty="0">
                <a:solidFill>
                  <a:srgbClr val="022336"/>
                </a:solidFill>
                <a:latin typeface="Calibri"/>
                <a:cs typeface="Cordia New"/>
              </a:rPr>
              <a:t>We advise booking on to a course that will start once you are 33 weeks.</a:t>
            </a:r>
            <a:endParaRPr lang="en-GB" sz="1400" dirty="0">
              <a:solidFill>
                <a:srgbClr val="022336"/>
              </a:solidFill>
              <a:latin typeface="Calibri"/>
              <a:cs typeface="Calibri"/>
            </a:endParaRPr>
          </a:p>
          <a:p>
            <a:r>
              <a:rPr lang="en-GB" sz="1400" b="1" dirty="0">
                <a:solidFill>
                  <a:srgbClr val="022336"/>
                </a:solidFill>
                <a:latin typeface="Calibri"/>
                <a:cs typeface="Cordia New"/>
              </a:rPr>
              <a:t>Please see the Eventbrite link for more details.</a:t>
            </a:r>
            <a:endParaRPr lang="en-GB" sz="1400" dirty="0">
              <a:solidFill>
                <a:srgbClr val="022336"/>
              </a:solidFill>
              <a:cs typeface="Calibri"/>
            </a:endParaRPr>
          </a:p>
          <a:p>
            <a:r>
              <a:rPr lang="en-GB" sz="1400" b="1" dirty="0">
                <a:solidFill>
                  <a:srgbClr val="022336"/>
                </a:solidFill>
                <a:latin typeface="Calibri"/>
                <a:cs typeface="Cordia New"/>
              </a:rPr>
              <a:t>• Baby Massage - </a:t>
            </a:r>
            <a:r>
              <a:rPr lang="en-GB" sz="1400" b="1" dirty="0">
                <a:solidFill>
                  <a:srgbClr val="022336"/>
                </a:solidFill>
                <a:ea typeface="+mn-lt"/>
                <a:cs typeface="+mn-lt"/>
              </a:rPr>
              <a:t>Suitable for babies 8 weeks up to pre-crawling</a:t>
            </a:r>
            <a:endParaRPr lang="en-GB" sz="1400" b="1" u="sng">
              <a:solidFill>
                <a:srgbClr val="022336"/>
              </a:solidFill>
              <a:latin typeface="Calibri"/>
              <a:cs typeface="Cordia New" panose="020B0304020202020204" pitchFamily="34" charset="-34"/>
            </a:endParaRPr>
          </a:p>
          <a:p>
            <a:r>
              <a:rPr lang="en-GB" sz="1400" dirty="0">
                <a:solidFill>
                  <a:srgbClr val="022336"/>
                </a:solidFill>
                <a:latin typeface="Calibri"/>
                <a:cs typeface="Cordia New"/>
              </a:rPr>
              <a:t>5-week course focusing on building your bond with your baby &amp; learning about massage health benefits.  With opportunities to build social connections with other parents. </a:t>
            </a:r>
            <a:endParaRPr lang="en-GB" sz="1400" b="1">
              <a:solidFill>
                <a:srgbClr val="022336"/>
              </a:solidFill>
              <a:latin typeface="Calibri"/>
              <a:cs typeface="Cordia New" panose="020B0304020202020204" pitchFamily="34" charset="-34"/>
            </a:endParaRPr>
          </a:p>
          <a:p>
            <a:r>
              <a:rPr lang="en-GB" sz="1400" b="1" dirty="0">
                <a:solidFill>
                  <a:srgbClr val="022336"/>
                </a:solidFill>
                <a:latin typeface="Calibri"/>
                <a:cs typeface="Cordia New"/>
              </a:rPr>
              <a:t>• Baby Sign</a:t>
            </a:r>
            <a:r>
              <a:rPr lang="en-GB" sz="1400" dirty="0">
                <a:solidFill>
                  <a:srgbClr val="022336"/>
                </a:solidFill>
                <a:latin typeface="Calibri"/>
                <a:cs typeface="Cordia New"/>
              </a:rPr>
              <a:t> </a:t>
            </a:r>
            <a:r>
              <a:rPr lang="en-GB" sz="1400" b="1" dirty="0">
                <a:solidFill>
                  <a:srgbClr val="022336"/>
                </a:solidFill>
                <a:latin typeface="Calibri"/>
                <a:cs typeface="Cordia New"/>
              </a:rPr>
              <a:t>- </a:t>
            </a:r>
            <a:r>
              <a:rPr lang="en-GB" sz="1400" b="1" dirty="0">
                <a:solidFill>
                  <a:srgbClr val="022336"/>
                </a:solidFill>
                <a:ea typeface="+mn-lt"/>
                <a:cs typeface="+mn-lt"/>
              </a:rPr>
              <a:t>Suitable for 6-12 months</a:t>
            </a:r>
          </a:p>
          <a:p>
            <a:r>
              <a:rPr lang="en-GB" sz="1400" dirty="0">
                <a:solidFill>
                  <a:srgbClr val="022336"/>
                </a:solidFill>
                <a:latin typeface="Calibri"/>
                <a:cs typeface="Cordia New"/>
              </a:rPr>
              <a:t>4-week course where you can learn everyday signs and how to use them in songs and everyday activities.</a:t>
            </a:r>
          </a:p>
          <a:p>
            <a:r>
              <a:rPr lang="en-US" sz="1400" b="1" dirty="0">
                <a:solidFill>
                  <a:srgbClr val="022336"/>
                </a:solidFill>
                <a:ea typeface="+mn-lt"/>
                <a:cs typeface="Calibri"/>
              </a:rPr>
              <a:t>• Baby Story &amp; Sign – Suitable for 12-18 months babies</a:t>
            </a:r>
            <a:br>
              <a:rPr lang="en-US" sz="1400" b="1" dirty="0">
                <a:ea typeface="+mn-lt"/>
                <a:cs typeface="Calibri"/>
              </a:rPr>
            </a:br>
            <a:r>
              <a:rPr lang="en-US" sz="1400" dirty="0">
                <a:solidFill>
                  <a:srgbClr val="022336"/>
                </a:solidFill>
                <a:ea typeface="+mn-lt"/>
                <a:cs typeface="Calibri"/>
              </a:rPr>
              <a:t>A 4 weeks course were you and your baby will be able to learn how to use different signs by reading and signing traditional stories and rhymes.</a:t>
            </a:r>
            <a:endParaRPr lang="en-US" sz="1400" dirty="0">
              <a:ea typeface="+mn-lt"/>
              <a:cs typeface="+mn-lt"/>
            </a:endParaRPr>
          </a:p>
          <a:p>
            <a:r>
              <a:rPr lang="en-US" sz="1400" dirty="0">
                <a:solidFill>
                  <a:srgbClr val="022336"/>
                </a:solidFill>
                <a:ea typeface="+mn-lt"/>
                <a:cs typeface="Calibri"/>
              </a:rPr>
              <a:t>Not only will this enhance language, attention and listening skills, it will </a:t>
            </a:r>
            <a:endParaRPr lang="en-US" sz="1400">
              <a:solidFill>
                <a:srgbClr val="000000"/>
              </a:solidFill>
              <a:ea typeface="+mn-lt"/>
              <a:cs typeface="Calibri"/>
            </a:endParaRPr>
          </a:p>
          <a:p>
            <a:r>
              <a:rPr lang="en-US" sz="1400" dirty="0">
                <a:solidFill>
                  <a:srgbClr val="022336"/>
                </a:solidFill>
                <a:ea typeface="+mn-lt"/>
                <a:cs typeface="Calibri"/>
              </a:rPr>
              <a:t>also create a chance to have fun along the way.</a:t>
            </a:r>
            <a:endParaRPr lang="en-US" sz="1400">
              <a:ea typeface="+mn-lt"/>
              <a:cs typeface="+mn-lt"/>
            </a:endParaRPr>
          </a:p>
          <a:p>
            <a:r>
              <a:rPr lang="en-GB" sz="1400" b="1" dirty="0">
                <a:solidFill>
                  <a:srgbClr val="022336"/>
                </a:solidFill>
                <a:ea typeface="+mn-lt"/>
                <a:cs typeface="+mn-lt"/>
              </a:rPr>
              <a:t>• Baby Days – Suitable for parents and babies 0-3 months.</a:t>
            </a:r>
            <a:endParaRPr lang="en-GB" sz="1400" b="1" dirty="0">
              <a:ea typeface="+mn-lt"/>
              <a:cs typeface="+mn-lt"/>
            </a:endParaRPr>
          </a:p>
          <a:p>
            <a:r>
              <a:rPr lang="en-GB" sz="1400" dirty="0">
                <a:solidFill>
                  <a:srgbClr val="022336"/>
                </a:solidFill>
                <a:ea typeface="+mn-lt"/>
                <a:cs typeface="+mn-lt"/>
              </a:rPr>
              <a:t>6-week course covering sleep, feeding, baby brain, development and childhood illness. </a:t>
            </a:r>
            <a:endParaRPr lang="en-US" sz="1400" dirty="0">
              <a:solidFill>
                <a:srgbClr val="022336"/>
              </a:solidFill>
              <a:ea typeface="+mn-lt"/>
              <a:cs typeface="+mn-lt"/>
            </a:endParaRPr>
          </a:p>
          <a:p>
            <a:r>
              <a:rPr lang="en-GB" sz="1400" b="1" dirty="0">
                <a:solidFill>
                  <a:srgbClr val="022336"/>
                </a:solidFill>
                <a:ea typeface="+mn-lt"/>
                <a:cs typeface="+mn-lt"/>
              </a:rPr>
              <a:t>• Starting solids </a:t>
            </a:r>
            <a:r>
              <a:rPr lang="en-GB" sz="1400" dirty="0">
                <a:solidFill>
                  <a:srgbClr val="022336"/>
                </a:solidFill>
                <a:ea typeface="+mn-lt"/>
                <a:cs typeface="+mn-lt"/>
              </a:rPr>
              <a:t>(alternating face to face &amp; virtual workshop via Teams)</a:t>
            </a:r>
            <a:br>
              <a:rPr lang="en-GB" sz="1400" dirty="0">
                <a:ea typeface="+mn-lt"/>
                <a:cs typeface="+mn-lt"/>
              </a:rPr>
            </a:br>
            <a:r>
              <a:rPr lang="en-GB" sz="1400" dirty="0">
                <a:solidFill>
                  <a:srgbClr val="022336"/>
                </a:solidFill>
                <a:ea typeface="+mn-lt"/>
                <a:cs typeface="+mn-lt"/>
              </a:rPr>
              <a:t>Giving information with slides &amp; videos on how to introduce your baby to solid foods when they are 6 months. With opportunities for parents to ask questions.</a:t>
            </a:r>
            <a:endParaRPr lang="en-GB" sz="1400">
              <a:solidFill>
                <a:srgbClr val="022336"/>
              </a:solidFill>
              <a:cs typeface="Calibri"/>
            </a:endParaRPr>
          </a:p>
          <a:p>
            <a:r>
              <a:rPr lang="en-GB" sz="1400" b="1" dirty="0">
                <a:solidFill>
                  <a:srgbClr val="022336"/>
                </a:solidFill>
                <a:latin typeface="Calibri"/>
                <a:cs typeface="Calibri"/>
              </a:rPr>
              <a:t>• Little Explorers  - Suitable for children who are walking up to 5 years. </a:t>
            </a:r>
            <a:r>
              <a:rPr lang="en-GB" sz="1400" dirty="0">
                <a:solidFill>
                  <a:srgbClr val="022336"/>
                </a:solidFill>
                <a:latin typeface="Calibri"/>
                <a:cs typeface="Calibri"/>
              </a:rPr>
              <a:t> 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GB" sz="1400" dirty="0">
                <a:solidFill>
                  <a:srgbClr val="022336"/>
                </a:solidFill>
                <a:latin typeface="Calibri"/>
                <a:cs typeface="Calibri"/>
              </a:rPr>
              <a:t>A fun session full of exciting activities and play opportunities to support your child’s development and learning. </a:t>
            </a:r>
            <a:endParaRPr lang="en-GB">
              <a:cs typeface="Calibri"/>
            </a:endParaRPr>
          </a:p>
          <a:p>
            <a:endParaRPr lang="en-GB" sz="1400" b="1" dirty="0">
              <a:latin typeface="Calibri"/>
              <a:cs typeface="Calibri"/>
            </a:endParaRPr>
          </a:p>
          <a:p>
            <a:endParaRPr lang="en-GB" sz="1400" dirty="0">
              <a:latin typeface="Calibri"/>
              <a:cs typeface="Cordia New" panose="020B0304020202020204" pitchFamily="34" charset="-34"/>
            </a:endParaRPr>
          </a:p>
          <a:p>
            <a:endParaRPr lang="en-GB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GB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65276-275D-624A-BE47-206001E24A9C}"/>
              </a:ext>
            </a:extLst>
          </p:cNvPr>
          <p:cNvSpPr txBox="1"/>
          <p:nvPr/>
        </p:nvSpPr>
        <p:spPr>
          <a:xfrm>
            <a:off x="6525799" y="351265"/>
            <a:ext cx="6019525" cy="76328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022336"/>
                </a:solidFill>
                <a:latin typeface="Calibri"/>
                <a:cs typeface="Cordia New"/>
              </a:rPr>
              <a:t>• Busy Bees Stay &amp; Play  - </a:t>
            </a:r>
            <a:r>
              <a:rPr lang="en-GB" sz="1400" b="1" dirty="0">
                <a:solidFill>
                  <a:srgbClr val="022336"/>
                </a:solidFill>
                <a:ea typeface="+mn-lt"/>
                <a:cs typeface="+mn-lt"/>
              </a:rPr>
              <a:t>Suitable for all ages</a:t>
            </a:r>
            <a:endParaRPr lang="en-GB" sz="1400" b="1" dirty="0">
              <a:solidFill>
                <a:srgbClr val="022336"/>
              </a:solidFill>
              <a:latin typeface="Calibri"/>
              <a:cs typeface="Cordia New" panose="020B0304020202020204" pitchFamily="34" charset="-34"/>
            </a:endParaRPr>
          </a:p>
          <a:p>
            <a:r>
              <a:rPr lang="en-GB" sz="1400" dirty="0">
                <a:solidFill>
                  <a:srgbClr val="022336"/>
                </a:solidFill>
                <a:latin typeface="Calibri"/>
                <a:cs typeface="Cordia New"/>
              </a:rPr>
              <a:t>A fun filled session with play activities to support your child’s development and learning, as well as opportunities to build social connections with other parents. </a:t>
            </a:r>
            <a:endParaRPr lang="en-GB" sz="1400" b="1">
              <a:solidFill>
                <a:srgbClr val="022336"/>
              </a:solidFill>
              <a:latin typeface="Calibri"/>
              <a:cs typeface="Cordia New" panose="020B0304020202020204" pitchFamily="34" charset="-34"/>
            </a:endParaRPr>
          </a:p>
          <a:p>
            <a:r>
              <a:rPr lang="en-GB" sz="1400" b="1" dirty="0">
                <a:solidFill>
                  <a:srgbClr val="022336"/>
                </a:solidFill>
                <a:latin typeface="Calibri"/>
                <a:cs typeface="Cordia New"/>
              </a:rPr>
              <a:t>• Time for Two’s - </a:t>
            </a:r>
            <a:r>
              <a:rPr lang="en-GB" sz="1400" b="1" dirty="0">
                <a:solidFill>
                  <a:srgbClr val="022336"/>
                </a:solidFill>
                <a:ea typeface="+mn-lt"/>
                <a:cs typeface="+mn-lt"/>
              </a:rPr>
              <a:t>Suitable for 2–3 years olds children</a:t>
            </a:r>
            <a:endParaRPr lang="en-GB" sz="1400" b="1">
              <a:solidFill>
                <a:srgbClr val="022336"/>
              </a:solidFill>
              <a:latin typeface="Calibri"/>
              <a:cs typeface="Cordia New" panose="020B0304020202020204" pitchFamily="34" charset="-34"/>
            </a:endParaRPr>
          </a:p>
          <a:p>
            <a:r>
              <a:rPr lang="en-GB" sz="1400" dirty="0">
                <a:solidFill>
                  <a:srgbClr val="022336"/>
                </a:solidFill>
                <a:latin typeface="Calibri"/>
                <a:cs typeface="Cordia New"/>
              </a:rPr>
              <a:t>5-week school readiness programme focuses on key developmental areas: Mark Making, Mathematics, Emotional Wellbeing &amp; Healthy Choices, Literacy and Communication, and Physical Activity. </a:t>
            </a:r>
          </a:p>
          <a:p>
            <a:r>
              <a:rPr lang="en-GB" sz="1400" b="1" dirty="0">
                <a:solidFill>
                  <a:srgbClr val="022336"/>
                </a:solidFill>
                <a:latin typeface="Calibri"/>
                <a:cs typeface="Calibri"/>
              </a:rPr>
              <a:t>• Playtime Fun – Suitable for children</a:t>
            </a:r>
            <a:r>
              <a:rPr lang="en-GB" sz="1400" dirty="0">
                <a:solidFill>
                  <a:srgbClr val="022336"/>
                </a:solidFill>
                <a:latin typeface="Calibri"/>
                <a:cs typeface="Calibri"/>
              </a:rPr>
              <a:t> </a:t>
            </a:r>
            <a:r>
              <a:rPr lang="en-GB" sz="1400" b="1" dirty="0">
                <a:latin typeface="Calibri"/>
                <a:cs typeface="Calibri"/>
              </a:rPr>
              <a:t>under 5’s</a:t>
            </a:r>
            <a:endParaRPr lang="en-GB" sz="1400" b="1" dirty="0">
              <a:solidFill>
                <a:srgbClr val="022336"/>
              </a:solidFill>
              <a:cs typeface="Calibri" panose="020F0502020204030204"/>
            </a:endParaRPr>
          </a:p>
          <a:p>
            <a:r>
              <a:rPr lang="en-GB" sz="1400" dirty="0">
                <a:ea typeface="+mn-lt"/>
                <a:cs typeface="+mn-lt"/>
              </a:rPr>
              <a:t>A stay and play session with a variety of activities to explore, including a baby area. </a:t>
            </a:r>
            <a:endParaRPr lang="en-GB" sz="1400" dirty="0">
              <a:solidFill>
                <a:srgbClr val="000000"/>
              </a:solidFill>
              <a:latin typeface="Calibri"/>
              <a:cs typeface="Calibri" panose="020F0502020204030204"/>
            </a:endParaRPr>
          </a:p>
          <a:p>
            <a:r>
              <a:rPr lang="en-GB" sz="1400" b="1" dirty="0">
                <a:solidFill>
                  <a:srgbClr val="022336"/>
                </a:solidFill>
                <a:latin typeface="Calibri"/>
                <a:cs typeface="Calibri"/>
              </a:rPr>
              <a:t>• Story Makers – Suitable for children 18 months – 5 years old </a:t>
            </a:r>
            <a:endParaRPr lang="en-GB" sz="1400" b="1" dirty="0">
              <a:solidFill>
                <a:srgbClr val="022336"/>
              </a:solidFill>
              <a:cs typeface="Calibri"/>
            </a:endParaRPr>
          </a:p>
          <a:p>
            <a:r>
              <a:rPr lang="en-GB" sz="1400" dirty="0">
                <a:solidFill>
                  <a:srgbClr val="022336"/>
                </a:solidFill>
                <a:latin typeface="Calibri"/>
                <a:cs typeface="Calibri"/>
              </a:rPr>
              <a:t>A story and rhyme session where we will be singing lots of songs and making a prop to go with the story at the end of the session. Come along with your singing voices and your creative hands and join us for this session.</a:t>
            </a:r>
            <a:endParaRPr lang="en-GB" sz="1400">
              <a:solidFill>
                <a:srgbClr val="022336"/>
              </a:solidFill>
              <a:latin typeface="Calibri"/>
              <a:cs typeface="Calibri"/>
            </a:endParaRPr>
          </a:p>
          <a:p>
            <a:r>
              <a:rPr lang="en-GB" sz="1400" b="1" dirty="0">
                <a:solidFill>
                  <a:srgbClr val="022336"/>
                </a:solidFill>
                <a:latin typeface="Calibri"/>
                <a:cs typeface="Calibri"/>
              </a:rPr>
              <a:t>• Parent Puzzle Programme – Suitable for parents with children aged 2-5 years</a:t>
            </a:r>
            <a:endParaRPr lang="en-US" sz="1400" b="1" dirty="0">
              <a:ea typeface="+mn-lt"/>
              <a:cs typeface="+mn-lt"/>
            </a:endParaRPr>
          </a:p>
          <a:p>
            <a:r>
              <a:rPr lang="en-GB" sz="1400" dirty="0">
                <a:solidFill>
                  <a:srgbClr val="022336"/>
                </a:solidFill>
                <a:latin typeface="Calibri"/>
                <a:cs typeface="Calibri"/>
              </a:rPr>
              <a:t>10-week or 5-week course focusing on strategies for behaviour, positive parenting and emotional wellbeing.</a:t>
            </a:r>
            <a:endParaRPr lang="en-US" sz="1400">
              <a:ea typeface="+mn-lt"/>
              <a:cs typeface="+mn-lt"/>
            </a:endParaRPr>
          </a:p>
          <a:p>
            <a:r>
              <a:rPr lang="en-GB" sz="1400" b="1" dirty="0">
                <a:solidFill>
                  <a:srgbClr val="022336"/>
                </a:solidFill>
                <a:latin typeface="Calibri"/>
                <a:cs typeface="Cordia New"/>
              </a:rPr>
              <a:t>• </a:t>
            </a:r>
            <a:r>
              <a:rPr lang="en-GB" sz="1400" b="1" dirty="0" err="1">
                <a:solidFill>
                  <a:srgbClr val="022336"/>
                </a:solidFill>
                <a:latin typeface="Calibri"/>
                <a:cs typeface="Cordia New"/>
              </a:rPr>
              <a:t>Chattertots</a:t>
            </a:r>
            <a:r>
              <a:rPr lang="en-GB" sz="1400" b="1" dirty="0">
                <a:solidFill>
                  <a:srgbClr val="022336"/>
                </a:solidFill>
                <a:latin typeface="Calibri"/>
                <a:cs typeface="Cordia New"/>
              </a:rPr>
              <a:t> - 2-week course for children aged 18 mths-3 years</a:t>
            </a:r>
          </a:p>
          <a:p>
            <a:r>
              <a:rPr lang="en-GB" sz="1400" dirty="0">
                <a:solidFill>
                  <a:srgbClr val="022336"/>
                </a:solidFill>
                <a:latin typeface="Calibri"/>
                <a:cs typeface="Cordia New"/>
              </a:rPr>
              <a:t>If you have concerns about your child’s speech and language, this is a fun group to develop your child’s listening and talking skills with the 0-19 Team and Family Workers.</a:t>
            </a:r>
            <a:endParaRPr lang="en-GB" sz="1400">
              <a:solidFill>
                <a:srgbClr val="022336"/>
              </a:solidFill>
              <a:cs typeface="Calibri"/>
            </a:endParaRPr>
          </a:p>
          <a:p>
            <a:r>
              <a:rPr lang="en-US" sz="1400" b="1" dirty="0">
                <a:solidFill>
                  <a:srgbClr val="022336"/>
                </a:solidFill>
                <a:latin typeface="Calibri"/>
                <a:cs typeface="Cordia New"/>
              </a:rPr>
              <a:t>• Mencap Opportunity Group with CBC Early Years SEND team </a:t>
            </a:r>
          </a:p>
          <a:p>
            <a:r>
              <a:rPr lang="en-US" sz="1400" dirty="0">
                <a:solidFill>
                  <a:srgbClr val="022336"/>
                </a:solidFill>
                <a:ea typeface="+mn-lt"/>
                <a:cs typeface="+mn-lt"/>
              </a:rPr>
              <a:t>Stay &amp; Play in your own way for parents &amp; carers of children who</a:t>
            </a:r>
            <a:br>
              <a:rPr lang="en-US" sz="1400" dirty="0">
                <a:ea typeface="+mn-lt"/>
                <a:cs typeface="+mn-lt"/>
              </a:rPr>
            </a:br>
            <a:r>
              <a:rPr lang="en-US" sz="1400" dirty="0">
                <a:solidFill>
                  <a:srgbClr val="022336"/>
                </a:solidFill>
                <a:ea typeface="+mn-lt"/>
                <a:cs typeface="+mn-lt"/>
              </a:rPr>
              <a:t>have additional needs. No formal diagnosis needed. Talk to other</a:t>
            </a:r>
            <a:br>
              <a:rPr lang="en-US" sz="1400" dirty="0">
                <a:ea typeface="+mn-lt"/>
                <a:cs typeface="+mn-lt"/>
              </a:rPr>
            </a:br>
            <a:r>
              <a:rPr lang="en-US" sz="1400" dirty="0">
                <a:solidFill>
                  <a:srgbClr val="022336"/>
                </a:solidFill>
                <a:ea typeface="+mn-lt"/>
                <a:cs typeface="+mn-lt"/>
              </a:rPr>
              <a:t>parents with professional support.</a:t>
            </a:r>
            <a:endParaRPr lang="en-US" sz="1400">
              <a:solidFill>
                <a:srgbClr val="022336"/>
              </a:solidFill>
              <a:cs typeface="Calibri"/>
            </a:endParaRPr>
          </a:p>
          <a:p>
            <a:r>
              <a:rPr lang="en-GB" sz="1400" dirty="0">
                <a:solidFill>
                  <a:srgbClr val="022336"/>
                </a:solidFill>
                <a:ea typeface="+mn-lt"/>
                <a:cs typeface="Calibri" panose="020F0502020204030204"/>
              </a:rPr>
              <a:t>• </a:t>
            </a:r>
            <a:r>
              <a:rPr lang="en-GB" sz="1400" b="1" dirty="0">
                <a:solidFill>
                  <a:srgbClr val="022336"/>
                </a:solidFill>
                <a:ea typeface="+mn-lt"/>
                <a:cs typeface="Calibri" panose="020F0502020204030204"/>
              </a:rPr>
              <a:t>REVIVE</a:t>
            </a:r>
            <a:endParaRPr lang="en-US" sz="1400">
              <a:ea typeface="+mn-lt"/>
              <a:cs typeface="+mn-lt"/>
            </a:endParaRPr>
          </a:p>
          <a:p>
            <a:r>
              <a:rPr lang="en-GB" sz="1400" dirty="0">
                <a:solidFill>
                  <a:srgbClr val="022336"/>
                </a:solidFill>
                <a:ea typeface="+mn-lt"/>
                <a:cs typeface="Calibri" panose="020F0502020204030204"/>
              </a:rPr>
              <a:t>Small support group for those experiencing low mood and anxiety.</a:t>
            </a:r>
            <a:endParaRPr lang="en-US" sz="1400">
              <a:ea typeface="+mn-lt"/>
              <a:cs typeface="+mn-lt"/>
            </a:endParaRPr>
          </a:p>
          <a:p>
            <a:r>
              <a:rPr lang="en-GB" sz="1400" dirty="0">
                <a:solidFill>
                  <a:srgbClr val="022336"/>
                </a:solidFill>
                <a:ea typeface="+mn-lt"/>
                <a:cs typeface="Calibri" panose="020F0502020204030204"/>
              </a:rPr>
              <a:t>Where you will have the opportunity to talk to family workers and meet other parents, refreshments provided and information around self-help and other provisions available locally. Children are welcome to attend. </a:t>
            </a:r>
            <a:r>
              <a:rPr lang="en-GB" sz="1400" b="1" dirty="0">
                <a:solidFill>
                  <a:srgbClr val="022336"/>
                </a:solidFill>
                <a:ea typeface="+mn-lt"/>
                <a:cs typeface="+mn-lt"/>
              </a:rPr>
              <a:t>    </a:t>
            </a:r>
            <a:endParaRPr lang="en-GB" sz="1400" dirty="0">
              <a:solidFill>
                <a:srgbClr val="022336"/>
              </a:solidFill>
              <a:ea typeface="+mn-lt"/>
              <a:cs typeface="+mn-lt"/>
            </a:endParaRPr>
          </a:p>
          <a:p>
            <a:r>
              <a:rPr lang="en-GB" sz="1400" b="1" dirty="0">
                <a:solidFill>
                  <a:srgbClr val="022336"/>
                </a:solidFill>
                <a:ea typeface="+mn-lt"/>
                <a:cs typeface="+mn-lt"/>
              </a:rPr>
              <a:t>             </a:t>
            </a:r>
            <a:endParaRPr lang="en-GB" sz="1400">
              <a:solidFill>
                <a:srgbClr val="003640"/>
              </a:solidFill>
              <a:ea typeface="+mn-lt"/>
              <a:cs typeface="+mn-lt"/>
            </a:endParaRPr>
          </a:p>
          <a:p>
            <a:r>
              <a:rPr lang="en-GB" sz="1400" b="1" dirty="0">
                <a:solidFill>
                  <a:srgbClr val="022336"/>
                </a:solidFill>
                <a:ea typeface="+mn-lt"/>
                <a:cs typeface="+mn-lt"/>
              </a:rPr>
              <a:t>                 </a:t>
            </a:r>
            <a:endParaRPr lang="en-GB" sz="1400">
              <a:solidFill>
                <a:srgbClr val="003640"/>
              </a:solidFill>
              <a:ea typeface="+mn-lt"/>
              <a:cs typeface="+mn-lt"/>
            </a:endParaRPr>
          </a:p>
          <a:p>
            <a:endParaRPr lang="en-GB" sz="1400" b="1" dirty="0">
              <a:solidFill>
                <a:srgbClr val="022336"/>
              </a:solidFill>
              <a:ea typeface="+mn-lt"/>
              <a:cs typeface="+mn-lt"/>
            </a:endParaRPr>
          </a:p>
          <a:p>
            <a:r>
              <a:rPr lang="en-GB" sz="1400" b="1" dirty="0">
                <a:solidFill>
                  <a:srgbClr val="022336"/>
                </a:solidFill>
                <a:ea typeface="+mn-lt"/>
                <a:cs typeface="+mn-lt"/>
              </a:rPr>
              <a:t>                   Register Here                               Family Information Directory </a:t>
            </a:r>
            <a:r>
              <a:rPr lang="en-GB" sz="1400" dirty="0">
                <a:solidFill>
                  <a:srgbClr val="022336"/>
                </a:solidFill>
                <a:ea typeface="+mn-lt"/>
                <a:cs typeface="+mn-lt"/>
              </a:rPr>
              <a:t> </a:t>
            </a:r>
            <a:endParaRPr lang="en-GB" sz="1400">
              <a:solidFill>
                <a:srgbClr val="003640"/>
              </a:solidFill>
              <a:cs typeface="Calibri"/>
            </a:endParaRPr>
          </a:p>
        </p:txBody>
      </p:sp>
      <p:pic>
        <p:nvPicPr>
          <p:cNvPr id="34" name="Picture 34">
            <a:extLst>
              <a:ext uri="{FF2B5EF4-FFF2-40B4-BE49-F238E27FC236}">
                <a16:creationId xmlns:a16="http://schemas.microsoft.com/office/drawing/2014/main" id="{0CE893DD-9F8B-0D4E-4D1E-902B87D4D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529" y="7944997"/>
            <a:ext cx="1601624" cy="1515493"/>
          </a:xfrm>
          <a:prstGeom prst="rect">
            <a:avLst/>
          </a:prstGeom>
        </p:spPr>
      </p:pic>
      <p:pic>
        <p:nvPicPr>
          <p:cNvPr id="35" name="Picture 35">
            <a:extLst>
              <a:ext uri="{FF2B5EF4-FFF2-40B4-BE49-F238E27FC236}">
                <a16:creationId xmlns:a16="http://schemas.microsoft.com/office/drawing/2014/main" id="{102AB765-A4A1-FBD9-866D-3137F6D73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2018" y="8102786"/>
            <a:ext cx="1162610" cy="11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ox Migration" ma:contentTypeID="0x010100941DCE439507BF419A06F92B5822A32800FC0411A3D567414EA294223838208EF7" ma:contentTypeVersion="13" ma:contentTypeDescription="CT for documents migrated from Box to SP" ma:contentTypeScope="" ma:versionID="594554ed9acb0729c0843c3bf213bd34">
  <xsd:schema xmlns:xsd="http://www.w3.org/2001/XMLSchema" xmlns:xs="http://www.w3.org/2001/XMLSchema" xmlns:p="http://schemas.microsoft.com/office/2006/metadata/properties" xmlns:ns2="fef0dcf7-c58a-411d-b11e-e897dc708f21" xmlns:ns3="d215d93e-cb3f-4a6e-b765-92d410ec0eae" targetNamespace="http://schemas.microsoft.com/office/2006/metadata/properties" ma:root="true" ma:fieldsID="46b8770b05dfa127ebd75d5ecd6896ee" ns2:_="" ns3:_="">
    <xsd:import namespace="fef0dcf7-c58a-411d-b11e-e897dc708f21"/>
    <xsd:import namespace="d215d93e-cb3f-4a6e-b765-92d410ec0eae"/>
    <xsd:element name="properties">
      <xsd:complexType>
        <xsd:sequence>
          <xsd:element name="documentManagement">
            <xsd:complexType>
              <xsd:all>
                <xsd:element ref="ns2:BoxCreatedName" minOccurs="0"/>
                <xsd:element ref="ns2:BoxComments" minOccurs="0"/>
                <xsd:element ref="ns2:BoxModifiedName" minOccurs="0"/>
                <xsd:element ref="ns2:BoxNo" minOccurs="0"/>
                <xsd:element ref="ns2:BoxTasks" minOccurs="0"/>
                <xsd:element ref="ns2:BoxVersionNo" minOccurs="0"/>
                <xsd:element ref="ns2:BoxPath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0dcf7-c58a-411d-b11e-e897dc708f21" elementFormDefault="qualified">
    <xsd:import namespace="http://schemas.microsoft.com/office/2006/documentManagement/types"/>
    <xsd:import namespace="http://schemas.microsoft.com/office/infopath/2007/PartnerControls"/>
    <xsd:element name="BoxCreatedName" ma:index="8" nillable="true" ma:displayName="Box Created Name" ma:internalName="BoxCreatedName">
      <xsd:simpleType>
        <xsd:restriction base="dms:Text">
          <xsd:maxLength value="255"/>
        </xsd:restriction>
      </xsd:simpleType>
    </xsd:element>
    <xsd:element name="BoxComments" ma:index="9" nillable="true" ma:displayName="Box Comments" ma:internalName="BoxComments">
      <xsd:simpleType>
        <xsd:restriction base="dms:Note">
          <xsd:maxLength value="255"/>
        </xsd:restriction>
      </xsd:simpleType>
    </xsd:element>
    <xsd:element name="BoxModifiedName" ma:index="10" nillable="true" ma:displayName="Box Modified Name" ma:internalName="BoxModifiedName">
      <xsd:simpleType>
        <xsd:restriction base="dms:Text">
          <xsd:maxLength value="255"/>
        </xsd:restriction>
      </xsd:simpleType>
    </xsd:element>
    <xsd:element name="BoxNo" ma:index="11" nillable="true" ma:displayName="Box No" ma:internalName="BoxNo">
      <xsd:simpleType>
        <xsd:restriction base="dms:Text">
          <xsd:maxLength value="255"/>
        </xsd:restriction>
      </xsd:simpleType>
    </xsd:element>
    <xsd:element name="BoxTasks" ma:index="12" nillable="true" ma:displayName="Box Tasks" ma:internalName="BoxTasks">
      <xsd:simpleType>
        <xsd:restriction base="dms:Note">
          <xsd:maxLength value="255"/>
        </xsd:restriction>
      </xsd:simpleType>
    </xsd:element>
    <xsd:element name="BoxVersionNo" ma:index="13" nillable="true" ma:displayName="Box Version No" ma:internalName="BoxVersionNo">
      <xsd:simpleType>
        <xsd:restriction base="dms:Text">
          <xsd:maxLength value="255"/>
        </xsd:restriction>
      </xsd:simpleType>
    </xsd:element>
    <xsd:element name="BoxPath" ma:index="14" nillable="true" ma:displayName="Box Path" ma:internalName="Box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5d93e-cb3f-4a6e-b765-92d410ec0eae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oxModifiedName xmlns="fef0dcf7-c58a-411d-b11e-e897dc708f21" xsi:nil="true"/>
    <BoxNo xmlns="fef0dcf7-c58a-411d-b11e-e897dc708f21" xsi:nil="true"/>
    <BoxVersionNo xmlns="fef0dcf7-c58a-411d-b11e-e897dc708f21" xsi:nil="true"/>
    <BoxTasks xmlns="fef0dcf7-c58a-411d-b11e-e897dc708f21" xsi:nil="true"/>
    <BoxCreatedName xmlns="fef0dcf7-c58a-411d-b11e-e897dc708f21" xsi:nil="true"/>
    <BoxComments xmlns="fef0dcf7-c58a-411d-b11e-e897dc708f21" xsi:nil="true"/>
    <_dlc_DocId xmlns="d215d93e-cb3f-4a6e-b765-92d410ec0eae">7YC53JY23KUR-1645876977-48930</_dlc_DocId>
    <_dlc_DocIdUrl xmlns="d215d93e-cb3f-4a6e-b765-92d410ec0eae">
      <Url>https://centralbedfordshirecouncil.sharepoint.com/sites/SafeguardingandEarlyHelp/_layouts/15/DocIdRedir.aspx?ID=7YC53JY23KUR-1645876977-48930</Url>
      <Description>7YC53JY23KUR-1645876977-48930</Description>
    </_dlc_DocIdUrl>
    <BoxPath xmlns="fef0dcf7-c58a-411d-b11e-e897dc708f21" xsi:nil="true"/>
  </documentManagement>
</p:properties>
</file>

<file path=customXml/item4.xml><?xml version="1.0" encoding="utf-8"?>
<?mso-contentType ?>
<SharedContentType xmlns="Microsoft.SharePoint.Taxonomy.ContentTypeSync" SourceId="1a34b6a5-0dea-4de5-b959-8704a0ef8b02" ContentTypeId="0x010100941DCE439507BF419A06F92B5822A328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2350EA3-D479-49B5-B673-3A2ADD1362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f0dcf7-c58a-411d-b11e-e897dc708f21"/>
    <ds:schemaRef ds:uri="d215d93e-cb3f-4a6e-b765-92d410ec0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3DA8A7-8DDE-4A4E-A661-DE31A6A40A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0E46CC-DE77-4EB6-8AB0-FDF4E0448862}">
  <ds:schemaRefs>
    <ds:schemaRef ds:uri="http://schemas.microsoft.com/office/2006/metadata/properties"/>
    <ds:schemaRef ds:uri="d215d93e-cb3f-4a6e-b765-92d410ec0ea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fef0dcf7-c58a-411d-b11e-e897dc708f21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70C8CAD8-3FF5-45AA-8716-D37B56CBF44E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AD4BBC51-8CBD-4388-A0BF-8A2182EE7FB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10803</TotalTime>
  <Words>1162</Words>
  <Application>Microsoft Macintosh PowerPoint</Application>
  <PresentationFormat>A3 Paper (297x420 mm)</PresentationFormat>
  <Paragraphs>162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Cordia New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Dobbins</dc:creator>
  <cp:lastModifiedBy>Ann Winter</cp:lastModifiedBy>
  <cp:revision>4120</cp:revision>
  <cp:lastPrinted>2023-03-14T16:02:29Z</cp:lastPrinted>
  <dcterms:created xsi:type="dcterms:W3CDTF">2021-11-17T11:06:56Z</dcterms:created>
  <dcterms:modified xsi:type="dcterms:W3CDTF">2023-04-25T14:59:02Z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0x010100941DCE439507BF419A06F92B5822A32800FC0411A3D567414EA294223838208EF7</vt:lpwstr>
  </property>
  <property fmtid="{D5CDD505-2E9C-101B-9397-08002B2CF9AE}" pid="3" name="_dlc_DocIdItemGuid">
    <vt:lpwstr>e21ca82e-259d-4861-a36d-5709ebe132c7</vt:lpwstr>
  </property>
</Properties>
</file>